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3" r:id="rId7"/>
    <p:sldId id="263" r:id="rId8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32" autoAdjust="0"/>
  </p:normalViewPr>
  <p:slideViewPr>
    <p:cSldViewPr snapToGrid="0" snapToObjects="1">
      <p:cViewPr>
        <p:scale>
          <a:sx n="90" d="100"/>
          <a:sy n="90" d="100"/>
        </p:scale>
        <p:origin x="-40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D37AA-3BC5-F24D-A482-914E65439A0F}" type="datetimeFigureOut">
              <a:rPr lang="es-ES" smtClean="0"/>
              <a:t>17/02/2017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19994-D626-884E-976A-2D48F0B3544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48304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D37AA-3BC5-F24D-A482-914E65439A0F}" type="datetimeFigureOut">
              <a:rPr lang="es-ES" smtClean="0"/>
              <a:t>17/02/2017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19994-D626-884E-976A-2D48F0B3544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29289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D37AA-3BC5-F24D-A482-914E65439A0F}" type="datetimeFigureOut">
              <a:rPr lang="es-ES" smtClean="0"/>
              <a:t>17/02/2017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19994-D626-884E-976A-2D48F0B3544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12083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D37AA-3BC5-F24D-A482-914E65439A0F}" type="datetimeFigureOut">
              <a:rPr lang="es-ES" smtClean="0"/>
              <a:t>17/02/2017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19994-D626-884E-976A-2D48F0B3544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1629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D37AA-3BC5-F24D-A482-914E65439A0F}" type="datetimeFigureOut">
              <a:rPr lang="es-ES" smtClean="0"/>
              <a:t>17/02/2017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19994-D626-884E-976A-2D48F0B3544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8874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D37AA-3BC5-F24D-A482-914E65439A0F}" type="datetimeFigureOut">
              <a:rPr lang="es-ES" smtClean="0"/>
              <a:t>17/02/2017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19994-D626-884E-976A-2D48F0B3544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63804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D37AA-3BC5-F24D-A482-914E65439A0F}" type="datetimeFigureOut">
              <a:rPr lang="es-ES" smtClean="0"/>
              <a:t>17/02/2017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19994-D626-884E-976A-2D48F0B3544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00408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D37AA-3BC5-F24D-A482-914E65439A0F}" type="datetimeFigureOut">
              <a:rPr lang="es-ES" smtClean="0"/>
              <a:t>17/02/2017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19994-D626-884E-976A-2D48F0B3544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24202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D37AA-3BC5-F24D-A482-914E65439A0F}" type="datetimeFigureOut">
              <a:rPr lang="es-ES" smtClean="0"/>
              <a:t>17/02/2017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19994-D626-884E-976A-2D48F0B3544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92060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D37AA-3BC5-F24D-A482-914E65439A0F}" type="datetimeFigureOut">
              <a:rPr lang="es-ES" smtClean="0"/>
              <a:t>17/02/2017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19994-D626-884E-976A-2D48F0B3544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92258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D37AA-3BC5-F24D-A482-914E65439A0F}" type="datetimeFigureOut">
              <a:rPr lang="es-ES" smtClean="0"/>
              <a:t>17/02/2017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19994-D626-884E-976A-2D48F0B3544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382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CD37AA-3BC5-F24D-A482-914E65439A0F}" type="datetimeFigureOut">
              <a:rPr lang="es-ES" smtClean="0"/>
              <a:t>17/02/2017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019994-D626-884E-976A-2D48F0B3544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5703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95269" y="946572"/>
            <a:ext cx="7772400" cy="2381419"/>
          </a:xfrm>
        </p:spPr>
        <p:txBody>
          <a:bodyPr>
            <a:normAutofit/>
          </a:bodyPr>
          <a:lstStyle/>
          <a:p>
            <a:r>
              <a:rPr lang="es-ES" b="1" dirty="0" smtClean="0">
                <a:solidFill>
                  <a:schemeClr val="bg1"/>
                </a:solidFill>
                <a:latin typeface="Neo Sans Pro"/>
                <a:cs typeface="Neo Sans Pro"/>
              </a:rPr>
              <a:t>PROGRAMA DE ACTUALIZACIÓN</a:t>
            </a:r>
            <a:endParaRPr lang="es-ES" b="1" dirty="0">
              <a:solidFill>
                <a:schemeClr val="bg1"/>
              </a:solidFill>
              <a:latin typeface="Neo Sans Pro"/>
              <a:cs typeface="Neo Sans Pro"/>
            </a:endParaRPr>
          </a:p>
        </p:txBody>
      </p:sp>
      <p:pic>
        <p:nvPicPr>
          <p:cNvPr id="1026" name="Picture 2" descr="http://campus-oei.org/escuelas/escuelas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340" l="0" r="100000">
                        <a14:foregroundMark x1="30488" y1="26733" x2="64228" y2="22442"/>
                        <a14:backgroundMark x1="26423" y1="93069" x2="27236" y2="9471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1250" y="2916013"/>
            <a:ext cx="2821540" cy="3475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4189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68620" y="1366691"/>
            <a:ext cx="860676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0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Neo Sans Pro" pitchFamily="34" charset="0"/>
                <a:ea typeface="Calibri" pitchFamily="34" charset="0"/>
                <a:cs typeface="Arial" pitchFamily="34" charset="0"/>
              </a:rPr>
              <a:t>Que</a:t>
            </a:r>
            <a:r>
              <a:rPr kumimoji="0" lang="es-MX" sz="2000" b="0" i="0" u="none" strike="noStrike" cap="none" normalizeH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Neo Sans Pro" pitchFamily="34" charset="0"/>
                <a:ea typeface="Calibri" pitchFamily="34" charset="0"/>
                <a:cs typeface="Arial" pitchFamily="34" charset="0"/>
              </a:rPr>
              <a:t> los planteles educativos dispongan de la información que les permita estar actualizados en materia de normas, leyes, reglamentos, procedimientos, protocolos y programas que les permita resolver a través de la mediación y acuerdos situaciones y/o eventualidades que podrían derivar en implicaciones legales, riesgos, accidentes, demandas o cualquier problemática que vulnere la paz social y estabilidad de la comunidad educativa, escolar, administrativa, así como el entorno social y personal de cada uno de los servidores públicos, usuarios y comunidad en general.</a:t>
            </a:r>
            <a:endParaRPr kumimoji="0" lang="es-MX" sz="2000" b="0" i="0" u="none" strike="noStrike" cap="none" normalizeH="0" baseline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Neo Sans Pro" pitchFamily="34" charset="0"/>
              <a:cs typeface="Arial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68620" y="553595"/>
            <a:ext cx="38539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Neo Sans Pro"/>
                <a:cs typeface="Neo Sans Pro"/>
              </a:rPr>
              <a:t>Objetivo</a:t>
            </a:r>
            <a:endParaRPr lang="es-ES" sz="2800" b="1" dirty="0">
              <a:solidFill>
                <a:schemeClr val="tx1">
                  <a:lumMod val="75000"/>
                  <a:lumOff val="25000"/>
                </a:schemeClr>
              </a:solidFill>
              <a:latin typeface="Neo Sans Pro"/>
              <a:cs typeface="Neo Sans Pro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37000" y1="23125" x2="58500" y2="36250"/>
                        <a14:foregroundMark x1="68000" y1="9375" x2="72000" y2="39375"/>
                        <a14:foregroundMark x1="61000" y1="9375" x2="71500" y2="9375"/>
                        <a14:foregroundMark x1="77000" y1="10625" x2="77000" y2="10625"/>
                        <a14:foregroundMark x1="72000" y1="43125" x2="78000" y2="72500"/>
                        <a14:foregroundMark x1="61500" y1="43125" x2="67500" y2="68750"/>
                        <a14:foregroundMark x1="31500" y1="86875" x2="25500" y2="95000"/>
                        <a14:foregroundMark x1="53000" y1="76875" x2="86000" y2="85000"/>
                        <a14:foregroundMark x1="92500" y1="71875" x2="92000" y2="86875"/>
                        <a14:foregroundMark x1="95000" y1="72500" x2="95500" y2="78125"/>
                        <a14:foregroundMark x1="94000" y1="75000" x2="97500" y2="71875"/>
                        <a14:foregroundMark x1="53000" y1="85625" x2="62500" y2="83750"/>
                        <a14:foregroundMark x1="73000" y1="17500" x2="78500" y2="51250"/>
                        <a14:foregroundMark x1="79500" y1="49375" x2="83000" y2="668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223" y="3942907"/>
            <a:ext cx="2713518" cy="2170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1732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68619" y="1473976"/>
            <a:ext cx="410136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lvl="0" indent="-457200" algn="just">
              <a:buFont typeface="Wingdings" panose="05000000000000000000" pitchFamily="2" charset="2"/>
              <a:buChar char="Ø"/>
            </a:pPr>
            <a:r>
              <a:rPr lang="es-MX" sz="2000" b="1" dirty="0" smtClean="0">
                <a:solidFill>
                  <a:srgbClr val="404040"/>
                </a:solidFill>
                <a:latin typeface="Neo Sans Pro" pitchFamily="34" charset="0"/>
              </a:rPr>
              <a:t>Los acuerdos de convivencia</a:t>
            </a:r>
          </a:p>
          <a:p>
            <a:pPr marL="457200" lvl="0" indent="-457200" algn="just">
              <a:buFont typeface="Wingdings" panose="05000000000000000000" pitchFamily="2" charset="2"/>
              <a:buChar char="Ø"/>
            </a:pPr>
            <a:r>
              <a:rPr lang="es-MX" sz="2000" b="1" dirty="0" smtClean="0">
                <a:solidFill>
                  <a:srgbClr val="404040"/>
                </a:solidFill>
                <a:latin typeface="Neo Sans Pro" pitchFamily="34" charset="0"/>
              </a:rPr>
              <a:t>Los centros de mediación</a:t>
            </a:r>
            <a:endParaRPr lang="es-MX" sz="2000" b="1" dirty="0" smtClean="0">
              <a:solidFill>
                <a:srgbClr val="404040"/>
              </a:solidFill>
              <a:latin typeface="Neo Sans Pro" pitchFamily="34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Ø"/>
            </a:pPr>
            <a:r>
              <a:rPr lang="es-MX" sz="2000" b="1" dirty="0" smtClean="0">
                <a:solidFill>
                  <a:srgbClr val="404040"/>
                </a:solidFill>
                <a:latin typeface="Neo Sans Pro" pitchFamily="34" charset="0"/>
              </a:rPr>
              <a:t>El acoso escolar</a:t>
            </a:r>
            <a:endParaRPr lang="es-MX" sz="2000" b="1" dirty="0" smtClean="0">
              <a:solidFill>
                <a:srgbClr val="404040"/>
              </a:solidFill>
              <a:latin typeface="Neo Sans Pro" pitchFamily="34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Ø"/>
            </a:pPr>
            <a:r>
              <a:rPr lang="es-MX" sz="2000" b="1" dirty="0" smtClean="0">
                <a:solidFill>
                  <a:srgbClr val="404040"/>
                </a:solidFill>
                <a:latin typeface="Neo Sans Pro" pitchFamily="34" charset="0"/>
              </a:rPr>
              <a:t>El operativo mochila</a:t>
            </a:r>
            <a:endParaRPr lang="es-MX" sz="2000" b="1" dirty="0" smtClean="0">
              <a:solidFill>
                <a:srgbClr val="404040"/>
              </a:solidFill>
              <a:latin typeface="Neo Sans Pro" pitchFamily="34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Ø"/>
            </a:pPr>
            <a:r>
              <a:rPr lang="es-MX" sz="2000" b="1" dirty="0" smtClean="0">
                <a:solidFill>
                  <a:srgbClr val="404040"/>
                </a:solidFill>
                <a:latin typeface="Neo Sans Pro" pitchFamily="34" charset="0"/>
              </a:rPr>
              <a:t>El maltrato y la violencia</a:t>
            </a:r>
            <a:endParaRPr lang="es-MX" sz="2000" dirty="0" smtClean="0">
              <a:solidFill>
                <a:srgbClr val="404040"/>
              </a:solidFill>
              <a:latin typeface="Neo Sans Pro" pitchFamily="34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Ø"/>
            </a:pPr>
            <a:r>
              <a:rPr lang="es-MX" sz="2000" b="1" dirty="0" smtClean="0">
                <a:solidFill>
                  <a:srgbClr val="404040"/>
                </a:solidFill>
                <a:latin typeface="Neo Sans Pro" pitchFamily="34" charset="0"/>
              </a:rPr>
              <a:t>Los protocolos para todo</a:t>
            </a:r>
          </a:p>
          <a:p>
            <a:pPr marL="457200" lvl="0" indent="-457200" algn="just">
              <a:buFont typeface="Wingdings" panose="05000000000000000000" pitchFamily="2" charset="2"/>
              <a:buChar char="Ø"/>
            </a:pPr>
            <a:r>
              <a:rPr lang="es-MX" sz="2000" b="1" dirty="0" smtClean="0">
                <a:solidFill>
                  <a:srgbClr val="404040"/>
                </a:solidFill>
                <a:latin typeface="Neo Sans Pro" pitchFamily="34" charset="0"/>
              </a:rPr>
              <a:t>Marco legal o jurídico o… Carpeta o…</a:t>
            </a:r>
          </a:p>
          <a:p>
            <a:pPr marL="457200" lvl="0" indent="-457200" algn="just">
              <a:buFont typeface="Wingdings" panose="05000000000000000000" pitchFamily="2" charset="2"/>
              <a:buChar char="Ø"/>
            </a:pPr>
            <a:r>
              <a:rPr lang="es-MX" sz="2000" b="1" dirty="0" smtClean="0">
                <a:solidFill>
                  <a:srgbClr val="404040"/>
                </a:solidFill>
                <a:latin typeface="Neo Sans Pro" pitchFamily="34" charset="0"/>
              </a:rPr>
              <a:t>El mobbing, y las redes sociales, y los grupos y todo lo demás</a:t>
            </a:r>
          </a:p>
          <a:p>
            <a:pPr marL="457200" lvl="0" indent="-457200" algn="just">
              <a:buFont typeface="Wingdings" panose="05000000000000000000" pitchFamily="2" charset="2"/>
              <a:buChar char="Ø"/>
            </a:pPr>
            <a:endParaRPr lang="es-MX" sz="2000" b="1" dirty="0" smtClean="0">
              <a:solidFill>
                <a:srgbClr val="404040"/>
              </a:solidFill>
              <a:latin typeface="Neo Sans Pro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64852" y="736137"/>
            <a:ext cx="41013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Neo Sans Pro"/>
                <a:cs typeface="Neo Sans Pro"/>
              </a:rPr>
              <a:t>Contenido:</a:t>
            </a:r>
            <a:endParaRPr lang="es-ES" sz="2800" b="1" dirty="0">
              <a:solidFill>
                <a:schemeClr val="tx1">
                  <a:lumMod val="75000"/>
                  <a:lumOff val="25000"/>
                </a:schemeClr>
              </a:solidFill>
              <a:latin typeface="Neo Sans Pro"/>
              <a:cs typeface="Neo Sans Pro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442"/>
          <a:stretch/>
        </p:blipFill>
        <p:spPr bwMode="auto">
          <a:xfrm>
            <a:off x="4466214" y="1259357"/>
            <a:ext cx="4428551" cy="3949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97234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31770" y="993544"/>
            <a:ext cx="494013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0" indent="-342900" algn="just">
              <a:buFont typeface="Wingdings" pitchFamily="2" charset="2"/>
              <a:buChar char="Ø"/>
            </a:pPr>
            <a:r>
              <a:rPr lang="es-MX" sz="2000" dirty="0" smtClean="0">
                <a:solidFill>
                  <a:srgbClr val="404040"/>
                </a:solidFill>
                <a:latin typeface="Neo Sans Pro" pitchFamily="34" charset="0"/>
              </a:rPr>
              <a:t>Ley 303</a:t>
            </a:r>
          </a:p>
          <a:p>
            <a:pPr marL="342900" lvl="0" indent="-342900" algn="just">
              <a:buFont typeface="Wingdings" pitchFamily="2" charset="2"/>
              <a:buChar char="Ø"/>
            </a:pPr>
            <a:r>
              <a:rPr lang="es-MX" sz="2000" dirty="0" smtClean="0">
                <a:solidFill>
                  <a:srgbClr val="404040"/>
                </a:solidFill>
                <a:latin typeface="Neo Sans Pro" pitchFamily="34" charset="0"/>
              </a:rPr>
              <a:t>Ley 573</a:t>
            </a:r>
          </a:p>
          <a:p>
            <a:pPr marL="342900" lvl="0" indent="-342900" algn="just">
              <a:buFont typeface="Wingdings" pitchFamily="2" charset="2"/>
              <a:buChar char="Ø"/>
            </a:pPr>
            <a:r>
              <a:rPr lang="es-MX" sz="2000" dirty="0" smtClean="0">
                <a:solidFill>
                  <a:srgbClr val="404040"/>
                </a:solidFill>
                <a:latin typeface="Neo Sans Pro" pitchFamily="34" charset="0"/>
              </a:rPr>
              <a:t>Ley 36 servidores públicos</a:t>
            </a:r>
          </a:p>
          <a:p>
            <a:pPr marL="342900" lvl="0" indent="-342900" algn="just">
              <a:buFont typeface="Wingdings" pitchFamily="2" charset="2"/>
              <a:buChar char="Ø"/>
            </a:pPr>
            <a:r>
              <a:rPr lang="es-MX" sz="2000" dirty="0" smtClean="0">
                <a:solidFill>
                  <a:srgbClr val="404040"/>
                </a:solidFill>
                <a:latin typeface="Neo Sans Pro" pitchFamily="34" charset="0"/>
              </a:rPr>
              <a:t>Ley 587</a:t>
            </a:r>
          </a:p>
          <a:p>
            <a:pPr marL="342900" lvl="0" indent="-342900" algn="just">
              <a:buFont typeface="Wingdings" pitchFamily="2" charset="2"/>
              <a:buChar char="Ø"/>
            </a:pPr>
            <a:r>
              <a:rPr lang="es-MX" sz="2000" dirty="0" smtClean="0">
                <a:solidFill>
                  <a:srgbClr val="404040"/>
                </a:solidFill>
                <a:latin typeface="Neo Sans Pro" pitchFamily="34" charset="0"/>
              </a:rPr>
              <a:t>Ley 21 tortura</a:t>
            </a:r>
          </a:p>
          <a:p>
            <a:pPr marL="342900" lvl="0" indent="-342900" algn="just">
              <a:buFont typeface="Wingdings" pitchFamily="2" charset="2"/>
              <a:buChar char="Ø"/>
            </a:pPr>
            <a:endParaRPr lang="es-MX" sz="2000" dirty="0">
              <a:solidFill>
                <a:srgbClr val="404040"/>
              </a:solidFill>
              <a:latin typeface="Neo Sans Pro" pitchFamily="34" charset="0"/>
            </a:endParaRPr>
          </a:p>
        </p:txBody>
      </p:sp>
      <p:sp>
        <p:nvSpPr>
          <p:cNvPr id="5" name="1 Rectángulo"/>
          <p:cNvSpPr/>
          <p:nvPr/>
        </p:nvSpPr>
        <p:spPr>
          <a:xfrm>
            <a:off x="184759" y="189231"/>
            <a:ext cx="563415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es-MX" sz="2200" b="1" dirty="0" smtClean="0">
                <a:solidFill>
                  <a:srgbClr val="404040"/>
                </a:solidFill>
                <a:latin typeface="Neo Sans Pro" pitchFamily="34" charset="0"/>
                <a:ea typeface="Calibri" pitchFamily="34" charset="0"/>
                <a:cs typeface="Arial" pitchFamily="34" charset="0"/>
              </a:rPr>
              <a:t>Marco legal o jurídico o carpeta o …</a:t>
            </a:r>
            <a:endParaRPr lang="es-MX" sz="2200" b="1" dirty="0">
              <a:solidFill>
                <a:srgbClr val="404040"/>
              </a:solidFill>
              <a:latin typeface="Neo Sans Pro" pitchFamily="34" charset="0"/>
              <a:ea typeface="Calibri" pitchFamily="34" charset="0"/>
              <a:cs typeface="Arial" pitchFamily="34" charset="0"/>
            </a:endParaRPr>
          </a:p>
        </p:txBody>
      </p:sp>
      <p:sp>
        <p:nvSpPr>
          <p:cNvPr id="6" name="4 Rectángulo"/>
          <p:cNvSpPr/>
          <p:nvPr/>
        </p:nvSpPr>
        <p:spPr>
          <a:xfrm>
            <a:off x="4476306" y="3162801"/>
            <a:ext cx="433638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es-MX" sz="2200" b="1" dirty="0" smtClean="0">
                <a:solidFill>
                  <a:srgbClr val="404040"/>
                </a:solidFill>
                <a:latin typeface="Neo Sans Pro" pitchFamily="34" charset="0"/>
                <a:ea typeface="Calibri" pitchFamily="34" charset="0"/>
                <a:cs typeface="Arial" pitchFamily="34" charset="0"/>
              </a:rPr>
              <a:t>Programas para… y por…</a:t>
            </a:r>
            <a:endParaRPr lang="es-MX" sz="2200" b="1" dirty="0">
              <a:solidFill>
                <a:srgbClr val="404040"/>
              </a:solidFill>
              <a:latin typeface="Neo Sans Pro" pitchFamily="34" charset="0"/>
              <a:ea typeface="Calibri" pitchFamily="34" charset="0"/>
              <a:cs typeface="Arial" pitchFamily="34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476306" y="3841789"/>
            <a:ext cx="4056033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0" indent="-342900" algn="just">
              <a:buFont typeface="Wingdings" pitchFamily="2" charset="2"/>
              <a:buChar char="Ø"/>
            </a:pPr>
            <a:r>
              <a:rPr lang="es-MX" sz="2000" dirty="0" smtClean="0">
                <a:solidFill>
                  <a:srgbClr val="404040"/>
                </a:solidFill>
                <a:latin typeface="Neo Sans Pro" pitchFamily="34" charset="0"/>
              </a:rPr>
              <a:t>Operativo mochila</a:t>
            </a:r>
          </a:p>
          <a:p>
            <a:pPr marL="342900" lvl="0" indent="-342900" algn="just">
              <a:buFont typeface="Wingdings" pitchFamily="2" charset="2"/>
              <a:buChar char="Ø"/>
            </a:pPr>
            <a:r>
              <a:rPr lang="es-MX" sz="2000" dirty="0" smtClean="0">
                <a:solidFill>
                  <a:srgbClr val="404040"/>
                </a:solidFill>
                <a:latin typeface="Neo Sans Pro" pitchFamily="34" charset="0"/>
              </a:rPr>
              <a:t>Riesgos e implicaciones legales en la redes sociales</a:t>
            </a:r>
          </a:p>
          <a:p>
            <a:pPr marL="342900" lvl="0" indent="-342900" algn="just">
              <a:buFont typeface="Wingdings" pitchFamily="2" charset="2"/>
              <a:buChar char="Ø"/>
            </a:pPr>
            <a:r>
              <a:rPr lang="es-MX" sz="2000" dirty="0" smtClean="0">
                <a:solidFill>
                  <a:srgbClr val="404040"/>
                </a:solidFill>
                <a:latin typeface="Neo Sans Pro" pitchFamily="34" charset="0"/>
              </a:rPr>
              <a:t>Ciber acoso</a:t>
            </a:r>
          </a:p>
          <a:p>
            <a:pPr marL="342900" lvl="0" indent="-342900" algn="just">
              <a:buFont typeface="Wingdings" pitchFamily="2" charset="2"/>
              <a:buChar char="Ø"/>
            </a:pPr>
            <a:r>
              <a:rPr lang="es-MX" sz="2000" dirty="0" smtClean="0">
                <a:solidFill>
                  <a:srgbClr val="404040"/>
                </a:solidFill>
                <a:latin typeface="Neo Sans Pro" pitchFamily="34" charset="0"/>
              </a:rPr>
              <a:t>Mobbing</a:t>
            </a:r>
          </a:p>
          <a:p>
            <a:pPr marL="342900" lvl="0" indent="-342900" algn="just">
              <a:buFont typeface="Wingdings" pitchFamily="2" charset="2"/>
              <a:buChar char="Ø"/>
            </a:pPr>
            <a:r>
              <a:rPr lang="es-MX" sz="2000" dirty="0" smtClean="0">
                <a:solidFill>
                  <a:srgbClr val="404040"/>
                </a:solidFill>
                <a:latin typeface="Neo Sans Pro" pitchFamily="34" charset="0"/>
              </a:rPr>
              <a:t>Violencia</a:t>
            </a:r>
          </a:p>
          <a:p>
            <a:pPr marL="342900" lvl="0" indent="-342900" algn="just">
              <a:buFont typeface="Wingdings" pitchFamily="2" charset="2"/>
              <a:buChar char="Ø"/>
            </a:pPr>
            <a:r>
              <a:rPr lang="es-MX" sz="2000" dirty="0" smtClean="0">
                <a:solidFill>
                  <a:srgbClr val="404040"/>
                </a:solidFill>
                <a:latin typeface="Neo Sans Pro" pitchFamily="34" charset="0"/>
              </a:rPr>
              <a:t>Maltrato infantil y solo maltrato</a:t>
            </a:r>
          </a:p>
          <a:p>
            <a:pPr marL="342900" lvl="0" indent="-342900" algn="just">
              <a:buFont typeface="Wingdings" pitchFamily="2" charset="2"/>
              <a:buChar char="Ø"/>
            </a:pPr>
            <a:endParaRPr lang="es-MX" sz="2000" dirty="0" smtClean="0">
              <a:solidFill>
                <a:srgbClr val="404040"/>
              </a:solidFill>
              <a:latin typeface="Neo Sans Pro" pitchFamily="34" charset="0"/>
            </a:endParaRPr>
          </a:p>
          <a:p>
            <a:pPr lvl="0" algn="just"/>
            <a:endParaRPr lang="es-MX" sz="2000" dirty="0" smtClean="0">
              <a:solidFill>
                <a:srgbClr val="404040"/>
              </a:solidFill>
              <a:latin typeface="Neo Sans Pro" pitchFamily="34" charset="0"/>
            </a:endParaRPr>
          </a:p>
        </p:txBody>
      </p:sp>
      <p:pic>
        <p:nvPicPr>
          <p:cNvPr id="4098" name="Picture 2" descr="Resultado de imagen para marco legal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9261" y="189231"/>
            <a:ext cx="2518441" cy="2518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483" l="152" r="98485">
                        <a14:foregroundMark x1="16364" y1="10853" x2="87273" y2="16796"/>
                        <a14:foregroundMark x1="67879" y1="9302" x2="71212" y2="981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067" y="3289569"/>
            <a:ext cx="3834366" cy="2248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77913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63441" y="239863"/>
            <a:ext cx="39194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b="1" dirty="0" smtClean="0">
                <a:solidFill>
                  <a:srgbClr val="404040"/>
                </a:solidFill>
                <a:latin typeface="Neo Sans Pro" pitchFamily="34" charset="0"/>
              </a:rPr>
              <a:t>Acuerdos de convivencia</a:t>
            </a:r>
            <a:endParaRPr lang="es-ES" sz="2400" b="1" dirty="0">
              <a:solidFill>
                <a:srgbClr val="404040"/>
              </a:solidFill>
              <a:latin typeface="Neo Sans Pro" pitchFamily="34" charset="0"/>
            </a:endParaRPr>
          </a:p>
        </p:txBody>
      </p:sp>
      <p:sp>
        <p:nvSpPr>
          <p:cNvPr id="6" name="9 Rectángulo"/>
          <p:cNvSpPr/>
          <p:nvPr/>
        </p:nvSpPr>
        <p:spPr>
          <a:xfrm>
            <a:off x="852885" y="3240183"/>
            <a:ext cx="776646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ES" sz="1000" dirty="0">
              <a:latin typeface="Amplitude-Book" pitchFamily="34" charset="0"/>
            </a:endParaRPr>
          </a:p>
        </p:txBody>
      </p:sp>
      <p:pic>
        <p:nvPicPr>
          <p:cNvPr id="5122" name="Picture 2" descr="http://conceptodefinicion.de/wp-content/uploads/2015/10/convivencia-e1444757037466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561" l="0" r="100000">
                        <a14:foregroundMark x1="75205" y1="65228" x2="77260" y2="606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14" y="772059"/>
            <a:ext cx="4313248" cy="2685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8 Rectángulo"/>
          <p:cNvSpPr/>
          <p:nvPr/>
        </p:nvSpPr>
        <p:spPr>
          <a:xfrm>
            <a:off x="4884972" y="5944751"/>
            <a:ext cx="39194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b="1" dirty="0" smtClean="0">
                <a:solidFill>
                  <a:srgbClr val="404040"/>
                </a:solidFill>
                <a:latin typeface="Neo Sans Pro" pitchFamily="34" charset="0"/>
              </a:rPr>
              <a:t>Acuerdos de convivencia</a:t>
            </a:r>
            <a:endParaRPr lang="es-ES" sz="2400" b="1" dirty="0">
              <a:solidFill>
                <a:srgbClr val="404040"/>
              </a:solidFill>
              <a:latin typeface="Neo Sans Pro" pitchFamily="34" charset="0"/>
            </a:endParaRPr>
          </a:p>
        </p:txBody>
      </p:sp>
      <p:pic>
        <p:nvPicPr>
          <p:cNvPr id="5124" name="Picture 4" descr="http://www.advocatsreus.cat/wp-content/uploads/2016/10/sin-tc3adtul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412" y="2114641"/>
            <a:ext cx="3957022" cy="3700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002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63440" y="239863"/>
            <a:ext cx="48444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b="1" dirty="0" smtClean="0">
                <a:solidFill>
                  <a:srgbClr val="404040"/>
                </a:solidFill>
                <a:latin typeface="Neo Sans Pro" pitchFamily="34" charset="0"/>
              </a:rPr>
              <a:t>El acoso escolar</a:t>
            </a:r>
            <a:endParaRPr lang="es-ES" sz="2400" b="1" dirty="0">
              <a:solidFill>
                <a:srgbClr val="404040"/>
              </a:solidFill>
              <a:latin typeface="Neo Sans Pro" pitchFamily="34" charset="0"/>
            </a:endParaRPr>
          </a:p>
        </p:txBody>
      </p:sp>
      <p:sp>
        <p:nvSpPr>
          <p:cNvPr id="6" name="9 Rectángulo"/>
          <p:cNvSpPr/>
          <p:nvPr/>
        </p:nvSpPr>
        <p:spPr>
          <a:xfrm>
            <a:off x="852885" y="3240183"/>
            <a:ext cx="776646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ES" sz="1000" dirty="0">
              <a:latin typeface="Amplitude-Book" pitchFamily="34" charset="0"/>
            </a:endParaRPr>
          </a:p>
        </p:txBody>
      </p:sp>
      <p:pic>
        <p:nvPicPr>
          <p:cNvPr id="6146" name="Picture 2" descr="http://www.reeditor.com/img_col/col_160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123" y="882479"/>
            <a:ext cx="3571875" cy="3009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n 5" descr="NIÑA MOCHILA-01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88" t="5455" r="17494" b="5789"/>
          <a:stretch/>
        </p:blipFill>
        <p:spPr>
          <a:xfrm>
            <a:off x="5867117" y="3986018"/>
            <a:ext cx="2226235" cy="2061882"/>
          </a:xfrm>
          <a:prstGeom prst="rect">
            <a:avLst/>
          </a:prstGeom>
        </p:spPr>
      </p:pic>
      <p:grpSp>
        <p:nvGrpSpPr>
          <p:cNvPr id="14" name="Agrupar 9"/>
          <p:cNvGrpSpPr/>
          <p:nvPr/>
        </p:nvGrpSpPr>
        <p:grpSpPr>
          <a:xfrm>
            <a:off x="4320206" y="5037954"/>
            <a:ext cx="910676" cy="927470"/>
            <a:chOff x="6352358" y="2783201"/>
            <a:chExt cx="2037866" cy="1854940"/>
          </a:xfrm>
        </p:grpSpPr>
        <p:pic>
          <p:nvPicPr>
            <p:cNvPr id="17" name="Imagen 6" descr="MOCHILA-01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524" r="23897"/>
            <a:stretch/>
          </p:blipFill>
          <p:spPr>
            <a:xfrm>
              <a:off x="7037436" y="2783201"/>
              <a:ext cx="1352788" cy="1854940"/>
            </a:xfrm>
            <a:prstGeom prst="rect">
              <a:avLst/>
            </a:prstGeom>
          </p:spPr>
        </p:pic>
        <p:pic>
          <p:nvPicPr>
            <p:cNvPr id="18" name="Imagen 8" descr="BOTE-01.png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994" t="9310" r="32289" b="8232"/>
            <a:stretch/>
          </p:blipFill>
          <p:spPr>
            <a:xfrm>
              <a:off x="6352358" y="3481923"/>
              <a:ext cx="503101" cy="948950"/>
            </a:xfrm>
            <a:prstGeom prst="rect">
              <a:avLst/>
            </a:prstGeom>
          </p:spPr>
        </p:pic>
      </p:grpSp>
      <p:sp>
        <p:nvSpPr>
          <p:cNvPr id="19" name="CuadroTexto 10"/>
          <p:cNvSpPr txBox="1"/>
          <p:nvPr/>
        </p:nvSpPr>
        <p:spPr>
          <a:xfrm>
            <a:off x="4928617" y="2763397"/>
            <a:ext cx="33358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Neo Sans Pro"/>
                <a:cs typeface="Neo Sans Pro"/>
              </a:rPr>
              <a:t>El operativo mochila</a:t>
            </a:r>
            <a:endParaRPr lang="es-ES" sz="2400" b="1" dirty="0">
              <a:solidFill>
                <a:schemeClr val="tx1">
                  <a:lumMod val="75000"/>
                  <a:lumOff val="25000"/>
                </a:schemeClr>
              </a:solidFill>
              <a:latin typeface="Neo Sans Pro"/>
              <a:cs typeface="Neo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803674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703430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1009</TotalTime>
  <Words>204</Words>
  <Application>Microsoft Office PowerPoint</Application>
  <PresentationFormat>Presentación en pantalla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Tema de Office</vt:lpstr>
      <vt:lpstr>PROGRAMA DE ACTUALIZACIÓN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Richards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PROGRAMA PREVENTIVO OPERATIVO MOCHILA  SEGURA</dc:title>
  <dc:creator>Ricardo Salazar Benítez</dc:creator>
  <cp:lastModifiedBy>Rafael Eduardo Valenzuela Gonzalez</cp:lastModifiedBy>
  <cp:revision>58</cp:revision>
  <dcterms:created xsi:type="dcterms:W3CDTF">2017-01-20T20:58:58Z</dcterms:created>
  <dcterms:modified xsi:type="dcterms:W3CDTF">2017-02-17T15:17:15Z</dcterms:modified>
</cp:coreProperties>
</file>